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41"/>
  </p:notesMasterIdLst>
  <p:sldIdLst>
    <p:sldId id="412" r:id="rId2"/>
    <p:sldId id="424" r:id="rId3"/>
    <p:sldId id="421" r:id="rId4"/>
    <p:sldId id="286" r:id="rId5"/>
    <p:sldId id="425" r:id="rId6"/>
    <p:sldId id="408" r:id="rId7"/>
    <p:sldId id="367" r:id="rId8"/>
    <p:sldId id="337" r:id="rId9"/>
    <p:sldId id="350" r:id="rId10"/>
    <p:sldId id="409" r:id="rId11"/>
    <p:sldId id="340" r:id="rId12"/>
    <p:sldId id="351" r:id="rId13"/>
    <p:sldId id="342" r:id="rId14"/>
    <p:sldId id="343" r:id="rId15"/>
    <p:sldId id="344" r:id="rId16"/>
    <p:sldId id="352" r:id="rId17"/>
    <p:sldId id="410" r:id="rId18"/>
    <p:sldId id="346" r:id="rId19"/>
    <p:sldId id="353" r:id="rId20"/>
    <p:sldId id="348" r:id="rId21"/>
    <p:sldId id="349" r:id="rId22"/>
    <p:sldId id="427" r:id="rId23"/>
    <p:sldId id="411" r:id="rId24"/>
    <p:sldId id="394" r:id="rId25"/>
    <p:sldId id="274" r:id="rId26"/>
    <p:sldId id="310" r:id="rId27"/>
    <p:sldId id="303" r:id="rId28"/>
    <p:sldId id="313" r:id="rId29"/>
    <p:sldId id="379" r:id="rId30"/>
    <p:sldId id="314" r:id="rId31"/>
    <p:sldId id="298" r:id="rId32"/>
    <p:sldId id="317" r:id="rId33"/>
    <p:sldId id="315" r:id="rId34"/>
    <p:sldId id="426" r:id="rId35"/>
    <p:sldId id="430" r:id="rId36"/>
    <p:sldId id="429" r:id="rId37"/>
    <p:sldId id="354" r:id="rId38"/>
    <p:sldId id="428" r:id="rId39"/>
    <p:sldId id="27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1"/>
    <a:srgbClr val="0A58FD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3" autoAdjust="0"/>
    <p:restoredTop sz="95408"/>
  </p:normalViewPr>
  <p:slideViewPr>
    <p:cSldViewPr snapToGrid="0">
      <p:cViewPr varScale="1">
        <p:scale>
          <a:sx n="108" d="100"/>
          <a:sy n="108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, were computed.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log odds ratio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its MLE.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uses the natural point null,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with the alternative set to the MLE,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uses a point null hypothesis that is closer to the null boundary,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1.05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with a prespecified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uses the interval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1/0.9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and the interval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:r>
                  <a:rPr lang="en-US" i="0"/>
                  <a:t>𝐹𝐷𝑅=𝑃(𝐻_0│𝑝_𝛿=0)</a:t>
                </a:r>
                <a:r>
                  <a:rPr lang="en-US" dirty="0"/>
                  <a:t>, were computed. Here </a:t>
                </a:r>
                <a:r>
                  <a:rPr lang="en-US" i="0"/>
                  <a:t>𝜃</a:t>
                </a:r>
                <a:r>
                  <a:rPr lang="en-US" dirty="0"/>
                  <a:t> is the log odds ratio and </a:t>
                </a:r>
                <a:r>
                  <a:rPr lang="en-US" i="0"/>
                  <a:t>𝜃 ̂</a:t>
                </a:r>
                <a:r>
                  <a:rPr lang="en-US" dirty="0"/>
                  <a:t> is its MLE. </a:t>
                </a:r>
                <a:r>
                  <a:rPr lang="en-US" i="0"/>
                  <a:t>𝐹𝐷𝑅_1</a:t>
                </a:r>
                <a:r>
                  <a:rPr lang="en-US" dirty="0"/>
                  <a:t> uses the natural point null, </a:t>
                </a:r>
                <a:r>
                  <a:rPr lang="en-US" i="0"/>
                  <a:t>𝐻_0:𝜃=log⁡(1)</a:t>
                </a:r>
                <a:r>
                  <a:rPr lang="en-US" dirty="0"/>
                  <a:t> with the alternative set to the MLE, </a:t>
                </a:r>
                <a:r>
                  <a:rPr lang="en-US" i="0"/>
                  <a:t>𝐻_1:𝜃=𝜃 ̂</a:t>
                </a:r>
                <a:r>
                  <a:rPr lang="en-US" dirty="0"/>
                  <a:t>. </a:t>
                </a:r>
                <a:r>
                  <a:rPr lang="en-US" i="0"/>
                  <a:t>𝐹𝐷𝑅_2</a:t>
                </a:r>
                <a:r>
                  <a:rPr lang="en-US" dirty="0"/>
                  <a:t> uses a point null hypothesis that is closer to the null boundary, </a:t>
                </a:r>
                <a:r>
                  <a:rPr lang="en-US" i="0"/>
                  <a:t>𝐻_0:𝜃=log⁡(1.05)</a:t>
                </a:r>
                <a:r>
                  <a:rPr lang="en-US" dirty="0"/>
                  <a:t>, with a prespecified alternative </a:t>
                </a:r>
                <a:r>
                  <a:rPr lang="en-US" i="0"/>
                  <a:t>𝐻_1:𝜃=log⁡(2)</a:t>
                </a:r>
                <a:r>
                  <a:rPr lang="en-US" dirty="0"/>
                  <a:t>. </a:t>
                </a:r>
                <a:r>
                  <a:rPr lang="en-US" i="0"/>
                  <a:t>𝐹𝐷𝑅_3</a:t>
                </a:r>
                <a:r>
                  <a:rPr lang="en-US" dirty="0"/>
                  <a:t> uses the interval null </a:t>
                </a:r>
                <a:r>
                  <a:rPr lang="en-US" i="0"/>
                  <a:t>𝐻_0:𝜃~𝑢𝑛𝑖𝑓[log⁡(0.9), log⁡(1/0.9) ]</a:t>
                </a:r>
                <a:r>
                  <a:rPr lang="en-US" dirty="0"/>
                  <a:t> and the interval alternative </a:t>
                </a:r>
                <a:r>
                  <a:rPr lang="en-US" i="0"/>
                  <a:t>𝐻_1:𝜃~𝑢𝑛𝑖𝑓[𝜃 ̂_𝑙,𝜃 ̂_𝑢 ]</a:t>
                </a:r>
                <a:r>
                  <a:rPr lang="en-US" dirty="0"/>
                  <a:t> where </a:t>
                </a:r>
                <a:r>
                  <a:rPr lang="en-US" i="0"/>
                  <a:t>𝜃 ̂_𝑙</a:t>
                </a:r>
                <a:r>
                  <a:rPr lang="en-US" dirty="0"/>
                  <a:t> and </a:t>
                </a:r>
                <a:r>
                  <a:rPr lang="en-US" i="0"/>
                  <a:t>𝜃 ̂_𝑢</a:t>
                </a:r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11" y="1062625"/>
            <a:ext cx="8555478" cy="2397661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equivalence tests, </a:t>
            </a:r>
            <a:br>
              <a:rPr lang="en-US" dirty="0"/>
            </a:br>
            <a:r>
              <a:rPr lang="en-US" dirty="0"/>
              <a:t>statistical properties, </a:t>
            </a:r>
            <a:br>
              <a:rPr lang="en-US" dirty="0"/>
            </a:br>
            <a:r>
              <a:rPr lang="en-US" dirty="0"/>
              <a:t>and false discovery rates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99552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46410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186990" y="4091971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62699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08285" y="5496796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200" b="0" dirty="0"/>
              <a:t>University of Virginia</a:t>
            </a:r>
            <a:endParaRPr lang="en-US" sz="22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496796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200" b="0" dirty="0"/>
              <a:t>Vanderbilt University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69FD0-7EB8-FC40-A685-198C0CC13C38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14131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0129-8F05-5145-A935-62187AB1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502DD-C961-FA4D-9D8B-C3587152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5B08A-DCF6-7C49-AFFF-7C573332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point null,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standard deviaiton</a:t>
                </a:r>
              </a:p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half-width of indifference zone </a:t>
                </a:r>
              </a:p>
              <a:p>
                <a:pPr marL="342900" lvl="1" indent="-342900">
                  <a:buFont typeface="Arial" charset="0"/>
                  <a:buChar char="•"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  <a:blipFill>
                <a:blip r:embed="rId2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/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  <a:blipFill>
                <a:blip r:embed="rId3"/>
                <a:stretch>
                  <a:fillRect t="-2128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/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=2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  <a:blipFill>
                <a:blip r:embed="rId4"/>
                <a:stretch>
                  <a:fillRect t="-4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=0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E9DC2-20D8-024C-A436-0812A3BF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EF94A-DB92-374D-BC25-AEBC9653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22115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330" y="227194"/>
            <a:ext cx="8078659" cy="866959"/>
          </a:xfrm>
        </p:spPr>
        <p:txBody>
          <a:bodyPr/>
          <a:lstStyle/>
          <a:p>
            <a:r>
              <a:rPr lang="en-US" altLang="ko-KR" dirty="0"/>
              <a:t>Compare with standard methods</a:t>
            </a:r>
            <a:endParaRPr lang="ko-KR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3754" y="1358378"/>
            <a:ext cx="8721810" cy="500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 vs. Bonferroni correction</a:t>
            </a:r>
          </a:p>
          <a:p>
            <a:pPr lvl="1"/>
            <a:r>
              <a:rPr lang="en-US" altLang="ko-KR" sz="2200" dirty="0"/>
              <a:t>Adjusted for {10, 100, 7128} comparisons</a:t>
            </a:r>
          </a:p>
          <a:p>
            <a:pPr lvl="1"/>
            <a:r>
              <a:rPr lang="en-US" sz="2200" dirty="0"/>
              <a:t>Leukemia data example</a:t>
            </a:r>
          </a:p>
          <a:p>
            <a:endParaRPr lang="en-US" dirty="0"/>
          </a:p>
          <a:p>
            <a:r>
              <a:rPr lang="en-US" dirty="0"/>
              <a:t>Remember SGPV are not adjusted for comparisons</a:t>
            </a:r>
          </a:p>
          <a:p>
            <a:r>
              <a:rPr lang="en-US" dirty="0"/>
              <a:t>Discuss?</a:t>
            </a:r>
          </a:p>
          <a:p>
            <a:endParaRPr lang="en-US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15D82-166F-4A49-B68F-6136B293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6436A-9755-6E42-A7CE-2A0DCD01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7993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11336-2B7B-854B-8E75-CD00BF35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41FE0-7783-D346-A6B3-07415B14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9943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1B1F0-64FE-8945-9924-EF05CEE1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18A82-5ECA-EE44-A0B5-A97FE4A0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6226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66815-172D-1E40-9A25-2A64F14C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AE754-9A9D-9C43-B629-7B7A48438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42851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Compatible with Null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/>
                  <a:t>How often are the data compatible with null?</a:t>
                </a:r>
              </a:p>
              <a:p>
                <a:endParaRPr lang="en-US" altLang="ko-KR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is null or practically null</a:t>
                </a:r>
              </a:p>
              <a:p>
                <a:pPr lvl="1"/>
                <a:r>
                  <a:rPr lang="en-US" sz="2400" dirty="0"/>
                  <a:t>Essentially opposite of power function</a:t>
                </a:r>
              </a:p>
              <a:p>
                <a:endParaRPr lang="en-US" dirty="0"/>
              </a:p>
              <a:p>
                <a:r>
                  <a:rPr lang="en-US" dirty="0"/>
                  <a:t>Sample size must be large enough to allow the null interval to contain the interval estimate</a:t>
                </a:r>
              </a:p>
              <a:p>
                <a:endParaRPr lang="en-US" sz="2100" dirty="0"/>
              </a:p>
              <a:p>
                <a:r>
                  <a:rPr lang="en-US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/>
                  <a:t>converges to zero or one quickly for alternatives not near the edge of interval null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933" t="-759" r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088CE-A2CB-AF43-8980-8660ACB8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4C0D7-A7B5-534D-B0EC-63D951C9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5851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8FFE-AE91-F848-ADB6-BA1CBBC0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‘Null 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B121-E39A-604B-A6DB-1D90106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BB17-CACC-E84C-8F1E-0F0FDC47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How often are the data compatible with null?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Sample size must be large enough to allow null interval to contain the interval estimate, so </a:t>
                </a:r>
              </a:p>
              <a:p>
                <a:pPr algn="l"/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	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or</a:t>
                </a:r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e>
                    </m:rad>
                    <m:r>
                      <a:rPr lang="en-US" sz="22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2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 algn="l">
                  <a:buFont typeface="Arial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This probability converges to 0 or 1 quickly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  <a:blipFill>
                <a:blip r:embed="rId2"/>
                <a:stretch>
                  <a:fillRect l="-924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/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                             </m:t>
                      </m:r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r>
                  <a:rPr lang="en-US" sz="2400" dirty="0"/>
                  <a:t>							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  <a:blipFill>
                <a:blip r:embed="rId3"/>
                <a:stretch>
                  <a:fillRect b="-19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303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243408"/>
            <a:ext cx="7360920" cy="7360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EC79A-3E52-1448-AFC7-0054AB78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E301-B004-174F-BB4D-7E03E0D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7413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7830" y="322197"/>
            <a:ext cx="7773338" cy="866959"/>
          </a:xfrm>
        </p:spPr>
        <p:txBody>
          <a:bodyPr/>
          <a:lstStyle/>
          <a:p>
            <a:r>
              <a:rPr lang="en-US" altLang="ko-KR" dirty="0"/>
              <a:t>Probability of Inconclusive Data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/>
                  <a:t>How often are the data inconclusive?</a:t>
                </a:r>
              </a:p>
              <a:p>
                <a:endParaRPr lang="en-US" altLang="ko-KR" sz="1000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&lt;1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dirty="0"/>
                  <a:t>for various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This probability</a:t>
                </a:r>
              </a:p>
              <a:p>
                <a:pPr lvl="1"/>
                <a:r>
                  <a:rPr lang="en-US" sz="2200" dirty="0"/>
                  <a:t>drives sample size projections</a:t>
                </a:r>
              </a:p>
              <a:p>
                <a:pPr lvl="1"/>
                <a:r>
                  <a:rPr lang="en-US" sz="2200" dirty="0"/>
                  <a:t>is maximized when H is near the interval null edge</a:t>
                </a:r>
              </a:p>
              <a:p>
                <a:pPr lvl="1"/>
                <a:r>
                  <a:rPr lang="en-US" sz="2200" dirty="0"/>
                  <a:t>decreases quickly as H moves away from edge of null</a:t>
                </a:r>
              </a:p>
              <a:p>
                <a:pPr lvl="1"/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&lt;1</m:t>
                        </m:r>
                      </m:e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=0|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  <a:blipFill>
                <a:blip r:embed="rId2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E2EB0-F961-0544-9752-0D011942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048C2-DDBE-1B49-8114-7C4F0085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01124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Slides Part I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applications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Coding Part I</a:t>
            </a:r>
          </a:p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79443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748C1-09F3-5047-9106-BD7399A3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3578-1BC3-3346-BC99-9791992A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37557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7728B-AFC3-EC4A-9353-22D968F5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5725C-A1A2-9840-873F-098C3DC9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37569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46FE-9DA5-8C45-A01C-797DA566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6C814-407E-A640-9A14-02002CABD4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6260F-0536-FF4E-A625-4F5C95D6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6E711-7F0D-BA4F-B66E-6CBB255A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953282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14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DB9F-3BD8-4F44-8CCC-BC4241A3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893-C5C7-4649-B68E-58E926BFD4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590" y="1252275"/>
            <a:ext cx="8488813" cy="865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FDR for 5 SGPV=0 findings; computed under various null and alternative configurations (w/ flat prior).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867C-39B5-F049-93D2-5E895FC5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CBCF-9A8F-1E4E-9AA0-F3D7CB5E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8511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28371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739670"/>
                  </p:ext>
                </p:extLst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6154" t="-9722" r="-196923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33333" t="-9722" r="-93939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6667" t="-9722" r="-3333" b="-26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081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7505" y="1094153"/>
            <a:ext cx="7923649" cy="5017363"/>
          </a:xfrm>
        </p:spPr>
        <p:txBody>
          <a:bodyPr/>
          <a:lstStyle/>
          <a:p>
            <a:r>
              <a:rPr lang="en-US" sz="2200" b="1" dirty="0"/>
              <a:t>Impact of ⍺=0.05 vs ⍺=0.05/7128  (7128 comparisons)</a:t>
            </a:r>
          </a:p>
          <a:p>
            <a:endParaRPr lang="en-US" sz="2200" b="1" dirty="0"/>
          </a:p>
          <a:p>
            <a:endParaRPr lang="en-US" sz="200" dirty="0"/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pPr>
              <a:spcBef>
                <a:spcPts val="6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  <a:blipFill>
                <a:blip r:embed="rId2"/>
                <a:stretch>
                  <a:fillRect t="-52564" b="-4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  <a:blipFill>
                <a:blip r:embed="rId3"/>
                <a:stretch>
                  <a:fillRect t="-51899" b="-44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7723D45-E74A-4D47-9C13-BC5792230371}"/>
              </a:ext>
            </a:extLst>
          </p:cNvPr>
          <p:cNvGrpSpPr/>
          <p:nvPr/>
        </p:nvGrpSpPr>
        <p:grpSpPr>
          <a:xfrm>
            <a:off x="5881124" y="1866874"/>
            <a:ext cx="2751605" cy="1021900"/>
            <a:chOff x="5881124" y="1827962"/>
            <a:chExt cx="2751605" cy="102190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915845" y="20170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0617" y="1827962"/>
              <a:ext cx="191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BDA42-08B0-6943-8AC5-5F4450A845FD}"/>
              </a:ext>
            </a:extLst>
          </p:cNvPr>
          <p:cNvGrpSpPr/>
          <p:nvPr/>
        </p:nvGrpSpPr>
        <p:grpSpPr>
          <a:xfrm>
            <a:off x="5819602" y="5630918"/>
            <a:ext cx="2789377" cy="601652"/>
            <a:chOff x="5819602" y="5630918"/>
            <a:chExt cx="2789377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191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99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200" b="1" dirty="0"/>
              <a:t>Second-generation </a:t>
            </a:r>
            <a:r>
              <a:rPr lang="en-US" sz="2200" b="1" i="1" dirty="0"/>
              <a:t>p</a:t>
            </a:r>
            <a:r>
              <a:rPr lang="en-US" sz="2200" b="1" dirty="0"/>
              <a:t>-values</a:t>
            </a:r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279553C-5D29-0146-B69F-F0EF793B948B}"/>
              </a:ext>
            </a:extLst>
          </p:cNvPr>
          <p:cNvGrpSpPr/>
          <p:nvPr/>
        </p:nvGrpSpPr>
        <p:grpSpPr>
          <a:xfrm>
            <a:off x="5809874" y="1709212"/>
            <a:ext cx="2886654" cy="998150"/>
            <a:chOff x="5809874" y="1709212"/>
            <a:chExt cx="2886654" cy="99815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844595" y="18745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96867" y="1709212"/>
              <a:ext cx="1999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299D68B-3637-D14A-8164-BF80CD875289}"/>
              </a:ext>
            </a:extLst>
          </p:cNvPr>
          <p:cNvGrpSpPr/>
          <p:nvPr/>
        </p:nvGrpSpPr>
        <p:grpSpPr>
          <a:xfrm>
            <a:off x="5819602" y="5630918"/>
            <a:ext cx="2876926" cy="601652"/>
            <a:chOff x="5819602" y="5630918"/>
            <a:chExt cx="2876926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2005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49B20-9752-CD49-8810-F6EF33CB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47C42-296A-1449-8057-FBDF1823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37078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1967E-C842-934A-91EE-6A026631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5E7AF-BFE5-D04A-AE86-373E8850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4380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9A3F5-4F43-284F-83B9-363EB502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A777-C533-B545-80C9-3D05FD89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226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</a:p>
          <a:p>
            <a:r>
              <a:rPr lang="en-US" dirty="0"/>
              <a:t>Make sure everyone can access it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554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D8BC0-DA75-8445-B8B8-0456DA22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62A3-0459-0541-BE5F-B5F4DADC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6345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BCA07-11B8-5D41-A34D-6C68F15C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42EF3-C146-A545-B987-63420504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31304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DBD-E3B8-414A-B098-71F861D4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6829-7199-C245-9B24-EA4E9B4D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10705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D05F2-9FA8-6F43-889B-85F72D49C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2949-59D8-D740-964D-CFC20DDA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27629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EF9B-A02A-9D48-9890-187CEF2B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FDRestimation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AD74-59D5-C342-981F-2D4EAE60E1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val’s</a:t>
            </a:r>
            <a:r>
              <a:rPr lang="en-US" dirty="0"/>
              <a:t> package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1922-7E0A-E540-94A0-0D55B62C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A1A8-1E98-6542-A524-C97F502B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52572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the Code Part II!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36311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148E-2C9F-D04F-B969-A8419F5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they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E3D01-198A-F445-8669-8996852499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Long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87863-B1B8-5547-817F-0E475F93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75849-BEE6-F84E-9526-161D514D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86822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8866" y="1208662"/>
            <a:ext cx="8254389" cy="500015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-values</a:t>
            </a:r>
            <a:r>
              <a:rPr lang="is-IS" altLang="ko-KR" dirty="0"/>
              <a:t>…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Has three “Error” rates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Allows Type I and II rate to converge to zero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 changes of inconclusive results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Controls error rate using </a:t>
            </a:r>
            <a:r>
              <a:rPr lang="en-US" altLang="ko-KR" i="1" dirty="0"/>
              <a:t>science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Reduces the false discovery rate</a:t>
            </a:r>
          </a:p>
          <a:p>
            <a:pPr marL="1085850" lvl="1" indent="-342900">
              <a:buFont typeface="Arial" charset="0"/>
              <a:buChar char="•"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Anchoring the scale of the effect size</a:t>
            </a:r>
            <a:r>
              <a:rPr lang="is-IS" altLang="ko-KR" dirty="0"/>
              <a:t>…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Eliminates most Type I Errors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Improves scientific translation of statistical model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8340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DC66-ED65-444D-89BC-A82B011B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1312322"/>
          </a:xfrm>
        </p:spPr>
        <p:txBody>
          <a:bodyPr/>
          <a:lstStyle/>
          <a:p>
            <a:r>
              <a:rPr lang="en-US" dirty="0"/>
              <a:t>Things we couldn’t get in half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6E37-9E13-0944-A46A-111F20FE6F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816924"/>
            <a:ext cx="7772870" cy="4294591"/>
          </a:xfrm>
        </p:spPr>
        <p:txBody>
          <a:bodyPr/>
          <a:lstStyle/>
          <a:p>
            <a:r>
              <a:rPr lang="en-US" dirty="0"/>
              <a:t>Yi’s Variable Selection</a:t>
            </a:r>
          </a:p>
          <a:p>
            <a:r>
              <a:rPr lang="en-US" dirty="0"/>
              <a:t>Regression modeling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1B886-9483-EB40-8D59-F3DE9D35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B3A1-4094-A04A-A1BF-67E0CACF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139252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178258"/>
            <a:ext cx="7038432" cy="500015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Collaborators</a:t>
            </a:r>
          </a:p>
          <a:p>
            <a:pPr lvl="1"/>
            <a:r>
              <a:rPr lang="en-US" dirty="0"/>
              <a:t>William D. </a:t>
            </a:r>
            <a:r>
              <a:rPr lang="en-US" dirty="0" err="1"/>
              <a:t>Dupont</a:t>
            </a:r>
            <a:endParaRPr lang="en-US" dirty="0"/>
          </a:p>
          <a:p>
            <a:pPr lvl="1"/>
            <a:r>
              <a:rPr lang="en-US" dirty="0"/>
              <a:t>Robert A. </a:t>
            </a:r>
            <a:r>
              <a:rPr lang="en-US" dirty="0" err="1"/>
              <a:t>Greevy</a:t>
            </a:r>
            <a:endParaRPr lang="en-US" dirty="0"/>
          </a:p>
          <a:p>
            <a:pPr lvl="1"/>
            <a:r>
              <a:rPr lang="en-US" dirty="0"/>
              <a:t>Lucy D’Agostino McGowan</a:t>
            </a:r>
          </a:p>
          <a:p>
            <a:pPr lvl="1"/>
            <a:r>
              <a:rPr lang="en-US" dirty="0"/>
              <a:t>Valerie Welty</a:t>
            </a:r>
          </a:p>
          <a:p>
            <a:pPr lvl="1"/>
            <a:r>
              <a:rPr lang="en-US" dirty="0"/>
              <a:t>Jeffrey R. Smith</a:t>
            </a:r>
          </a:p>
          <a:p>
            <a:pPr lvl="1"/>
            <a:r>
              <a:rPr lang="en-US" dirty="0"/>
              <a:t>Yi </a:t>
            </a:r>
            <a:r>
              <a:rPr lang="en-US" dirty="0" err="1"/>
              <a:t>Zuo</a:t>
            </a:r>
            <a:endParaRPr lang="en-US" dirty="0"/>
          </a:p>
          <a:p>
            <a:pPr lvl="1"/>
            <a:r>
              <a:rPr lang="en-US" dirty="0"/>
              <a:t>Thomas G. Stewart</a:t>
            </a:r>
          </a:p>
          <a:p>
            <a:pPr lvl="1"/>
            <a:r>
              <a:rPr lang="en-US" dirty="0"/>
              <a:t>Vanderbilt SEDS Lab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b="1" dirty="0"/>
              <a:t>Website</a:t>
            </a:r>
          </a:p>
          <a:p>
            <a:pPr lvl="1"/>
            <a:r>
              <a:rPr lang="en-US" dirty="0" err="1"/>
              <a:t>statisticalevidence.com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3429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5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89DF-724F-DF41-A578-4F196C0F98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Megan Paper 2</a:t>
            </a:r>
          </a:p>
          <a:p>
            <a:r>
              <a:rPr lang="en-US" dirty="0"/>
              <a:t>Table</a:t>
            </a:r>
          </a:p>
          <a:p>
            <a:r>
              <a:rPr lang="en-US" dirty="0"/>
              <a:t>Graph scatter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Blume, Nov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8008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)</a:t>
                          </a:r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89990" y="1046654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StatisticalEvidence.com</a:t>
            </a:r>
            <a:endParaRPr lang="en-US" dirty="0"/>
          </a:p>
          <a:p>
            <a:r>
              <a:rPr lang="en-US" dirty="0"/>
              <a:t>Statistical properties in TAS &amp; PLOS One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36427-0EAF-E540-BA7F-2AFEC829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85976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20427780">
            <a:off x="6769377" y="2349716"/>
            <a:ext cx="22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examine these first</a:t>
            </a:r>
          </a:p>
        </p:txBody>
      </p:sp>
      <p:sp>
        <p:nvSpPr>
          <p:cNvPr id="8" name="TextBox 7"/>
          <p:cNvSpPr txBox="1"/>
          <p:nvPr/>
        </p:nvSpPr>
        <p:spPr>
          <a:xfrm rot="20442380">
            <a:off x="6737065" y="4814509"/>
            <a:ext cx="237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graph to illustrate</a:t>
            </a:r>
          </a:p>
        </p:txBody>
      </p:sp>
    </p:spTree>
    <p:extLst>
      <p:ext uri="{BB962C8B-B14F-4D97-AF65-F5344CB8AC3E}">
        <p14:creationId xmlns:p14="http://schemas.microsoft.com/office/powerpoint/2010/main" val="19732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Three Inferential Categories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	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sz="1700" dirty="0"/>
              </a:p>
              <a:p>
                <a:r>
                  <a:rPr lang="en-US" b="1" dirty="0"/>
                  <a:t>Three ‘error’ rates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 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not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either</a:t>
                </a:r>
              </a:p>
              <a:p>
                <a:endParaRPr lang="en-US" sz="1900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makes statements about a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sample setting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622" t="-506" b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4AB7C-AA2A-3B45-BD66-EA85F877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C39E7-FF34-4447-BD63-69014868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0663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b="1" dirty="0"/>
                  <a:t>How often are the data incompatible with null?</a:t>
                </a:r>
              </a:p>
              <a:p>
                <a:endParaRPr lang="en-US" altLang="ko-KR" sz="1800" b="1" dirty="0"/>
              </a:p>
              <a:p>
                <a:r>
                  <a:rPr lang="en-US" altLang="ko-KR" sz="2600" dirty="0"/>
                  <a:t>Examine</a:t>
                </a:r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sz="2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600" dirty="0"/>
                  <a:t>as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600" dirty="0"/>
                  <a:t> varies</a:t>
                </a:r>
              </a:p>
              <a:p>
                <a:pPr lvl="1"/>
                <a:r>
                  <a:rPr lang="en-US" sz="2400" dirty="0"/>
                  <a:t>Power function</a:t>
                </a:r>
              </a:p>
              <a:p>
                <a:endParaRPr lang="en-US" sz="1300" dirty="0"/>
              </a:p>
              <a:p>
                <a:r>
                  <a:rPr lang="en-US" sz="2600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one for alternatives not near the edge of interval null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zero for null hypotheses not near the edge of the null set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alpha for hypotheses approaching or on the edge of the null set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  <a:blipFill rotWithShape="0">
                <a:blip r:embed="rId2"/>
                <a:stretch>
                  <a:fillRect l="-971" t="-976" r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82020-F4A4-8B4D-B319-FFFB2711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28F70-B882-CF43-8348-F0CB783D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5875632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2606</TotalTime>
  <Words>1565</Words>
  <Application>Microsoft Macintosh PowerPoint</Application>
  <PresentationFormat>On-screen Show (4:3)</PresentationFormat>
  <Paragraphs>363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맑은 고딕</vt:lpstr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Tw Cen MT</vt:lpstr>
      <vt:lpstr>Droplet</vt:lpstr>
      <vt:lpstr>Second-generation p-values: equivalence tests,  statistical properties,  and false discovery rates</vt:lpstr>
      <vt:lpstr>Timeline</vt:lpstr>
      <vt:lpstr>Intro?</vt:lpstr>
      <vt:lpstr>Definition</vt:lpstr>
      <vt:lpstr>Equivalence Tests</vt:lpstr>
      <vt:lpstr>Second-generation p-value </vt:lpstr>
      <vt:lpstr>Statistical Properties</vt:lpstr>
      <vt:lpstr>Statistical Properties</vt:lpstr>
      <vt:lpstr>Statistical Properties</vt:lpstr>
      <vt:lpstr>‘Power’ Function</vt:lpstr>
      <vt:lpstr>PowerPoint Presentation</vt:lpstr>
      <vt:lpstr>Compare with standard methods</vt:lpstr>
      <vt:lpstr>PowerPoint Presentation</vt:lpstr>
      <vt:lpstr>PowerPoint Presentation</vt:lpstr>
      <vt:lpstr>PowerPoint Presentation</vt:lpstr>
      <vt:lpstr>Compatible with Null</vt:lpstr>
      <vt:lpstr>‘Null Power’ Function</vt:lpstr>
      <vt:lpstr>PowerPoint Presentation</vt:lpstr>
      <vt:lpstr>Probability of Inconclusive Data</vt:lpstr>
      <vt:lpstr>PowerPoint Presentation</vt:lpstr>
      <vt:lpstr>PowerPoint Presentation</vt:lpstr>
      <vt:lpstr>Paper 3</vt:lpstr>
      <vt:lpstr>Statistical Properties</vt:lpstr>
      <vt:lpstr>False Discovery Rates</vt:lpstr>
      <vt:lpstr>False discovery rates</vt:lpstr>
      <vt:lpstr>False discovery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FDRestimation Package</vt:lpstr>
      <vt:lpstr>Time for the Code Part II!</vt:lpstr>
      <vt:lpstr>What they Learned</vt:lpstr>
      <vt:lpstr>Remarks</vt:lpstr>
      <vt:lpstr>Things we couldn’t get in half day</vt:lpstr>
      <vt:lpstr>Acknowledgements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736</cp:revision>
  <cp:lastPrinted>2017-10-09T00:09:04Z</cp:lastPrinted>
  <dcterms:created xsi:type="dcterms:W3CDTF">2014-09-12T17:25:11Z</dcterms:created>
  <dcterms:modified xsi:type="dcterms:W3CDTF">2022-06-10T15:03:07Z</dcterms:modified>
</cp:coreProperties>
</file>